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1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303" r:id="rId15"/>
    <p:sldId id="277" r:id="rId16"/>
    <p:sldId id="276" r:id="rId17"/>
    <p:sldId id="278" r:id="rId18"/>
    <p:sldId id="306" r:id="rId19"/>
    <p:sldId id="307" r:id="rId20"/>
    <p:sldId id="279" r:id="rId21"/>
    <p:sldId id="308" r:id="rId22"/>
    <p:sldId id="309" r:id="rId23"/>
    <p:sldId id="296" r:id="rId24"/>
    <p:sldId id="312" r:id="rId25"/>
    <p:sldId id="314" r:id="rId26"/>
    <p:sldId id="301" r:id="rId27"/>
    <p:sldId id="310" r:id="rId28"/>
    <p:sldId id="311" r:id="rId29"/>
    <p:sldId id="313" r:id="rId30"/>
    <p:sldId id="302" r:id="rId31"/>
    <p:sldId id="292" r:id="rId32"/>
    <p:sldId id="281" r:id="rId33"/>
    <p:sldId id="294" r:id="rId34"/>
    <p:sldId id="293" r:id="rId35"/>
    <p:sldId id="295" r:id="rId36"/>
    <p:sldId id="298" r:id="rId37"/>
    <p:sldId id="288" r:id="rId38"/>
    <p:sldId id="299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2"/>
    <p:restoredTop sz="93710"/>
  </p:normalViewPr>
  <p:slideViewPr>
    <p:cSldViewPr snapToGrid="0" snapToObjects="1">
      <p:cViewPr>
        <p:scale>
          <a:sx n="123" d="100"/>
          <a:sy n="123" d="100"/>
        </p:scale>
        <p:origin x="-47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1038 2663 24575,'25'-86'0,"1"1"0,6 23 0,5-1 0,14-31 0,10-5-328,-2 26 0,8-2 0,-4 6-164,0 1 0,5-2 295,-8 8 0,11-11 1,7-3-1,-2 3 0,-5 7-131,12-4 0,-3 9 0,9-4 131,-7 4 0,9-3 1,4-2-1,-1 1 0,-3 7-49,7 0 0,-3 4 0,0 3 0,5 3 49,-12 7 0,2 3 1,3 1-1,0 0 0,-2-1 0,-2 0 0,-1-1 1,0 1-1,1 1 0,3 4 0,4 2 0,3 4 1,1 1-1,0 1 0,-2-2 0,1 1 0,1-1 1,-2 1-1,0 1 0,-3 5-49,4 3 0,-4 4 0,0 2 0,2 0 0,9 0 0,2-1 0,-1 1 0,-3 4-82,5 3 0,-3 5 0,0-2 0,7-2 0,1-3 0,0 2 147,-22 3 1,0 1-1,1 1 1,-6-1 180,8 0 0,-6-1 0,2 2 327,-2 4 1,0 1 0,-4 3-249,31 13 1,-4 4 411,-14 0 1,-4 7-1,-8 13 1,-3 4-233,1-1 0,-3 5-259,-14 3 0,-2 6 491,12 17 1,0 5-198,-12-5 1,-3 4-295,-17-17 0,0 3 0,-2 0 0,13 30 0,-5 1 0,-14-30 0,0 3 0,-4-4 0,1 14 0,1 0 0,0-4 0,4 3 0,-6-5 0,-7 4 0,0-1 0,22 29 0,-3-1 491,-20-21 1,-4-4-45,4-9 0,1-1-447,1 6 0,-3-1 0,-6-6 0,-1-2 0,8 9 0,0-1 0,-8-6 0,-2 1 0,0 11 0,3 3 0,4-1 0,-2 2 0,-7 6 0,-1 4 72,6 6 0,-3 0-72,-7 8 0,-3 0 0,1 3 0,-1-1 0,-5 1 0,0 0 0,0-2 0,0-2 0,0-7 0,0 0 0,0 1 0,0-2 0,0 1 0,0 1 0,-5 0 0,-1-2 130,-4-4 1,-2-5-131,1-17 0,-1-2 0,-9 8 0,0-2 0,11-20 0,-2 0 0,-8 16 0,-1 2 0,11-14 0,-1-1 491,-8 0 1,0-2 172,-1 39-664,-3-30 0,2-2 0,-1 30 0,1-36 0,0 1 0,-7 24 0,4-32 0,-1 0 0,-13 39 0,10-33 0,-2 0 232,2-9 1,-3 0-233,-4 5 0,-2 2 0,-9 8 0,-3 0 304,-3-4 1,-4 1-305,-10 7 0,-5 0 0,5-7 0,-3 1 0,-11 3 0,-1-1 0,9-12 0,-2-1 0,-4 7 0,-2-5 0,-2-11 0,-1-2 0,5 4 0,-1-1 0,-2-4 0,-2 0 0,1 1 0,0-2 0,-2-2 0,1-3 0,-5 1 0,-1-2 0,-6-3 0,-1 0 0,8-6 0,-5-1 0,1 1 0,-7-2 0,5-2 0,-6-4 0,0-1-328,11-1 1,-4 1-1,5-4 328,-9-2 0,3-3 0,-5-3 0,2-2-492,-1 1 0,-1-2 262,-11-2 1,-2-4 229,12 4 0,0-4-328,21 1 0,-5-2 0,4-3 201,-36-10 1,0-4 126,30 1 0,-3-2 0,-1-6-246,6 0 0,-4-6 0,3-2 0,3 2 129,0-4 1,3 0 0,-5-5-81,1 0 0,-9-4 1,-2-3-1,3-1 0,7 2-131,-8-13 0,6 0 0,-2-2 319,6 8 1,-5-1 0,2 0 0,2-3-238,8-2 0,0 0 0,5-2 0,1 0 67,-7-10 0,4-1 1,0-2-20,7 8 1,0-3 0,1-1-1,1-1 198,5 3 0,1 0 0,2 0 0,0-1 0,-16-20 0,2-1 0,4 0 0,9 5 0,2-1 0,-1-6 0,1 2 0,-2-5 0,0-2 0,6 4 0,3-7 0,5 3 0,-2-2 0,2 12 0,-3-4 0,1 3 0,6 4 179,5 1 0,5 4 1,1 2-180,-14-28 0,1 3 0,5-1 0,0-1 0,-1 1 0,2 1 0,-2 7 0,3-2 0,2-3 0,3-2 0,4 7 0,2-1 0,5-7 0,1-1 491,4 8 1,2 1-48,-4-9 0,4 5 47,3 28 1,1 4-1,0-15 1,2 0-242,3 16 1,2 1-251,-1-6 0,0-2 0,0 2 0,0-1 0,0-12 0,0 1 0,0-19 491,3 28 1,3-1 491,13-16-116,9-12-867,2 4 0,-6 40 0,-1 2 0,7-19 983,12-26 0,-5 54 0,-11-6 0,12 17 0,-7-5-680,-4 14 374,3-6-677,-10 15 0,6-5 0,-12 12 0,5-7 0,-6 10 0,-1-3 0,1 1 0,-1 0 0,1 6 0,0-4 0,-1 10 0,-5-11 0,4 5 0,-4-5 0,6 5 0,-1-11 0,1 10 0,-6-4 0,-1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2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vs-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103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Detecting spam/no spam based on e-mail characteristics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Diagnosing retinal disease based on OCT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Predicting sepsis events based on NICU vitals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71077" y="4346920"/>
            <a:ext cx="589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Kermany</a:t>
            </a:r>
            <a:r>
              <a:rPr lang="en-US" dirty="0"/>
              <a:t>, D. S., </a:t>
            </a:r>
            <a:r>
              <a:rPr lang="en-US" dirty="0" err="1"/>
              <a:t>Goldbaum</a:t>
            </a:r>
            <a:r>
              <a:rPr lang="en-US" dirty="0"/>
              <a:t>, M., Cai, W., </a:t>
            </a:r>
            <a:r>
              <a:rPr lang="en-US" dirty="0" err="1"/>
              <a:t>Valentim</a:t>
            </a:r>
            <a:r>
              <a:rPr lang="en-US" dirty="0"/>
              <a:t>, C. C., Liang, H., Baxter, S. L., ... &amp; Dong, J. (2018). Identifying medical diagnoses and treatable diseases by image-based deep learning. </a:t>
            </a:r>
            <a:r>
              <a:rPr lang="en-US" i="1" dirty="0"/>
              <a:t>Cell</a:t>
            </a:r>
            <a:r>
              <a:rPr lang="en-US" dirty="0"/>
              <a:t>, </a:t>
            </a:r>
            <a:r>
              <a:rPr lang="en-US" i="1" dirty="0"/>
              <a:t>172</a:t>
            </a:r>
            <a:r>
              <a:rPr lang="en-US" dirty="0"/>
              <a:t>(5), 1122-1131.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0BC091-36CC-0548-B547-B816D6BEC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7"/>
          <a:stretch/>
        </p:blipFill>
        <p:spPr bwMode="auto">
          <a:xfrm>
            <a:off x="4950618" y="2378869"/>
            <a:ext cx="6910387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</a:p>
          <a:p>
            <a:r>
              <a:rPr lang="en-US" dirty="0"/>
              <a:t>Generalize from: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Training -&gt; test data</a:t>
            </a:r>
          </a:p>
          <a:p>
            <a:pPr lvl="1"/>
            <a:r>
              <a:rPr lang="en-US" dirty="0"/>
              <a:t>Trained model -&gt; new observations in field (e.g. classification at bedside)</a:t>
            </a:r>
          </a:p>
          <a:p>
            <a:pPr lvl="1"/>
            <a:r>
              <a:rPr lang="en-US" dirty="0"/>
              <a:t>Trained model -&gt; new observations in </a:t>
            </a:r>
            <a:r>
              <a:rPr lang="en-US" b="1" dirty="0"/>
              <a:t>totally different domain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features, </a:t>
            </a:r>
            <a:r>
              <a:rPr lang="en-US" b="1" dirty="0">
                <a:solidFill>
                  <a:schemeClr val="accent1"/>
                </a:solidFill>
              </a:rPr>
              <a:t>assign to a cluster or class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System must detect groups ”on its own” – </a:t>
            </a:r>
            <a:r>
              <a:rPr lang="en-US" b="1" dirty="0">
                <a:solidFill>
                  <a:schemeClr val="accent1"/>
                </a:solidFill>
              </a:rPr>
              <a:t>training data doesn’t have labels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4800" cy="4351338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Clustering: </a:t>
            </a:r>
            <a:r>
              <a:rPr lang="en-US" dirty="0"/>
              <a:t>detect </a:t>
            </a:r>
            <a:r>
              <a:rPr lang="en-US" b="1" dirty="0"/>
              <a:t>k </a:t>
            </a:r>
            <a:r>
              <a:rPr lang="en-US" dirty="0"/>
              <a:t>groups of observations and assign new observations a group</a:t>
            </a:r>
          </a:p>
          <a:p>
            <a:pPr lvl="2"/>
            <a:r>
              <a:rPr lang="en-US" dirty="0"/>
              <a:t>often exploratory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Dimensionality reduction:</a:t>
            </a:r>
            <a:r>
              <a:rPr lang="en-US" dirty="0"/>
              <a:t> reduce the number of variables in data while losing as little information as possible</a:t>
            </a:r>
          </a:p>
          <a:p>
            <a:pPr lvl="2"/>
            <a:r>
              <a:rPr lang="en-US" dirty="0"/>
              <a:t>“clustering for variables”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73578-1DB9-9D4B-8978-07D5FE818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8655" r="19376" b="8655"/>
          <a:stretch/>
        </p:blipFill>
        <p:spPr>
          <a:xfrm>
            <a:off x="4828309" y="2452255"/>
            <a:ext cx="7171859" cy="1953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30DBE-0FD1-7545-AFB2-4540A1742561}"/>
              </a:ext>
            </a:extLst>
          </p:cNvPr>
          <p:cNvSpPr/>
          <p:nvPr/>
        </p:nvSpPr>
        <p:spPr>
          <a:xfrm>
            <a:off x="5126181" y="4906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Sidey</a:t>
            </a:r>
            <a:r>
              <a:rPr lang="en-US" dirty="0"/>
              <a:t>-Gibbons, J. A., &amp; </a:t>
            </a:r>
            <a:r>
              <a:rPr lang="en-US" dirty="0" err="1"/>
              <a:t>Sidey</a:t>
            </a:r>
            <a:r>
              <a:rPr lang="en-US" dirty="0"/>
              <a:t>-Gibbons, C. J. (2019). Machine learning in medicine: a practical introduction. </a:t>
            </a:r>
            <a:r>
              <a:rPr lang="en-US" i="1" dirty="0"/>
              <a:t>BMC medical research methodology</a:t>
            </a:r>
            <a:r>
              <a:rPr lang="en-US" dirty="0"/>
              <a:t>, </a:t>
            </a:r>
            <a:r>
              <a:rPr lang="en-US" i="1" dirty="0"/>
              <a:t>19</a:t>
            </a:r>
            <a:r>
              <a:rPr lang="en-US" dirty="0"/>
              <a:t>(1), 64.</a:t>
            </a:r>
          </a:p>
        </p:txBody>
      </p:sp>
    </p:spTree>
    <p:extLst>
      <p:ext uri="{BB962C8B-B14F-4D97-AF65-F5344CB8AC3E}">
        <p14:creationId xmlns:p14="http://schemas.microsoft.com/office/powerpoint/2010/main" val="395819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85C652-8D3E-154D-807C-6F4C13026845}"/>
              </a:ext>
            </a:extLst>
          </p:cNvPr>
          <p:cNvSpPr/>
          <p:nvPr/>
        </p:nvSpPr>
        <p:spPr>
          <a:xfrm>
            <a:off x="3810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Kin, K., Nnamani, M. C., Lynch, V. J., </a:t>
            </a:r>
            <a:r>
              <a:rPr lang="en-US" dirty="0" err="1"/>
              <a:t>Michaelides</a:t>
            </a:r>
            <a:r>
              <a:rPr lang="en-US" dirty="0"/>
              <a:t>, E., &amp; Wagner, G. P. (2015). Cell-type phylogenetics and the origin of endometrial stromal cells. </a:t>
            </a:r>
            <a:r>
              <a:rPr lang="en-US" i="1" dirty="0"/>
              <a:t>Cell reports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(8), 1398-1409.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D04B5-E059-3344-A1BE-1C9D548A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9C95B4A-67D3-3245-A94D-F710C37E68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489994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59CDAC3-FB5E-0A47-AEFB-096E0B8BE0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92" y="1825625"/>
            <a:ext cx="3314816" cy="43513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620388-FA13-594A-A977-FE3E0B995AE6}"/>
              </a:ext>
            </a:extLst>
          </p:cNvPr>
          <p:cNvSpPr/>
          <p:nvPr/>
        </p:nvSpPr>
        <p:spPr>
          <a:xfrm>
            <a:off x="491836" y="1825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Task: Infer historical relationships among cell types, and use to learn more about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61460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all the variables you will use to make a prediction. We could have 3, 4, 100, 1,000, or 6 million features..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are trying to predict. For a given ML task, this is almost always a single variable (categorical or numeric).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274FF0-99F9-7D4D-BF2A-B1343F75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035161"/>
            <a:ext cx="4660900" cy="381182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6563140" y="2035161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10777333" y="2035161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9465366" y="2035161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9467072" y="2998294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0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r>
              <a:rPr lang="en-US" dirty="0"/>
              <a:t>	Dimensionality reduction or all others?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pPr marL="0" indent="0">
              <a:buNone/>
            </a:pPr>
            <a:r>
              <a:rPr lang="en-US" dirty="0"/>
              <a:t>	Supervised or unsupervised?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r>
              <a:rPr lang="en-US" dirty="0"/>
              <a:t>	Classification or regression?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/>
          <a:stretch/>
        </p:blipFill>
        <p:spPr>
          <a:xfrm>
            <a:off x="838199" y="1314944"/>
            <a:ext cx="10264461" cy="5177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B0271-CC26-0349-9328-DC4FB625B075}"/>
              </a:ext>
            </a:extLst>
          </p:cNvPr>
          <p:cNvSpPr/>
          <p:nvPr/>
        </p:nvSpPr>
        <p:spPr>
          <a:xfrm>
            <a:off x="1142996" y="6478277"/>
            <a:ext cx="10442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blogs.sas.com</a:t>
            </a:r>
            <a:r>
              <a:rPr lang="en-US" dirty="0"/>
              <a:t>/content/</a:t>
            </a:r>
            <a:r>
              <a:rPr lang="en-US" dirty="0" err="1"/>
              <a:t>subconsciousmusings</a:t>
            </a:r>
            <a:r>
              <a:rPr lang="en-US" dirty="0"/>
              <a:t>/2017/04/12/machine-learning-algorithm-use/</a:t>
            </a:r>
          </a:p>
        </p:txBody>
      </p:sp>
    </p:spTree>
    <p:extLst>
      <p:ext uri="{BB962C8B-B14F-4D97-AF65-F5344CB8AC3E}">
        <p14:creationId xmlns:p14="http://schemas.microsoft.com/office/powerpoint/2010/main" val="16945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54845" r="6644"/>
          <a:stretch/>
        </p:blipFill>
        <p:spPr>
          <a:xfrm>
            <a:off x="321193" y="2452686"/>
            <a:ext cx="11549613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9EF6C-65E4-E64B-97DB-072CAD5EE12C}"/>
              </a:ext>
            </a:extLst>
          </p:cNvPr>
          <p:cNvSpPr txBox="1"/>
          <p:nvPr/>
        </p:nvSpPr>
        <p:spPr>
          <a:xfrm>
            <a:off x="6095999" y="1915975"/>
            <a:ext cx="308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YES training data is labeled</a:t>
            </a:r>
          </a:p>
        </p:txBody>
      </p:sp>
    </p:spTree>
    <p:extLst>
      <p:ext uri="{BB962C8B-B14F-4D97-AF65-F5344CB8AC3E}">
        <p14:creationId xmlns:p14="http://schemas.microsoft.com/office/powerpoint/2010/main" val="1359056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classification models for today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7C09EC-25EA-0943-B840-1DCE8A50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k-nearest neighbor </a:t>
            </a:r>
            <a:r>
              <a:rPr lang="en-US" dirty="0"/>
              <a:t>(instanced-based or lazy learning)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Kernal</a:t>
            </a:r>
            <a:r>
              <a:rPr lang="en-US" b="1" dirty="0">
                <a:solidFill>
                  <a:schemeClr val="accent1"/>
                </a:solidFill>
              </a:rPr>
              <a:t> SVM </a:t>
            </a:r>
            <a:r>
              <a:rPr lang="en-US" dirty="0"/>
              <a:t>(support vector machine)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Random Forest </a:t>
            </a:r>
            <a:r>
              <a:rPr lang="en-US" dirty="0"/>
              <a:t>(ensemble of decision trees)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015961-A912-FB40-8D0A-120D7BDE9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32663" r="79241" b="33835"/>
          <a:stretch/>
        </p:blipFill>
        <p:spPr bwMode="auto">
          <a:xfrm>
            <a:off x="7876462" y="5105440"/>
            <a:ext cx="1417982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7FC7C0-77AD-A442-A287-A43BA6EAA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33311" r="60641" b="33683"/>
          <a:stretch/>
        </p:blipFill>
        <p:spPr bwMode="auto">
          <a:xfrm>
            <a:off x="8645088" y="3343316"/>
            <a:ext cx="1298712" cy="14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1F5A6A-D648-404F-9085-D64BBAD74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41117" b="66727"/>
          <a:stretch/>
        </p:blipFill>
        <p:spPr bwMode="auto">
          <a:xfrm>
            <a:off x="8645088" y="1509300"/>
            <a:ext cx="12987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DC2A850-0E0D-F943-B277-78BBB7E3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66004" r="80199" b="495"/>
          <a:stretch/>
        </p:blipFill>
        <p:spPr bwMode="auto">
          <a:xfrm>
            <a:off x="9294444" y="5105440"/>
            <a:ext cx="1298712" cy="14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5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table,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that could be approached with: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would you need?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4898804" y="1917699"/>
              <a:ext cx="3440195" cy="345303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803" y="1854701"/>
                <a:ext cx="3565836" cy="3578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Explainable results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Meaningful coefficients (e.g. odds ratios in logistic regression)</a:t>
            </a:r>
          </a:p>
          <a:p>
            <a:pPr lvl="1"/>
            <a:r>
              <a:rPr lang="en-US" dirty="0"/>
              <a:t>Influence of features on estimator</a:t>
            </a:r>
          </a:p>
          <a:p>
            <a:pPr lvl="1"/>
            <a:r>
              <a:rPr lang="en-US" dirty="0"/>
              <a:t>Interpretable rules in estimator function (e.g. decision tree vs random forest vs neural network)</a:t>
            </a:r>
          </a:p>
          <a:p>
            <a:pPr lvl="1"/>
            <a:r>
              <a:rPr lang="en-US" dirty="0"/>
              <a:t>Are metrics of performance or reliability meaningful for your domain?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5" y="6262481"/>
            <a:ext cx="10515600" cy="519778"/>
          </a:xfrm>
        </p:spPr>
        <p:txBody>
          <a:bodyPr>
            <a:normAutofit/>
          </a:bodyPr>
          <a:lstStyle/>
          <a:p>
            <a:r>
              <a:rPr lang="en-US" sz="3000" dirty="0"/>
              <a:t>“Big Data and Machine Learning in Health Care”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CE426-88E0-6C41-BFB2-CE163B49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55" y="384409"/>
            <a:ext cx="8601140" cy="5878072"/>
          </a:xfrm>
        </p:spPr>
      </p:pic>
    </p:spTree>
    <p:extLst>
      <p:ext uri="{BB962C8B-B14F-4D97-AF65-F5344CB8AC3E}">
        <p14:creationId xmlns:p14="http://schemas.microsoft.com/office/powerpoint/2010/main" val="3264208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E2F1-C28E-2247-9042-07E8D10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R vs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9BD4-A387-1444-8DD5-D49BE65F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https://www.dataquest.io/blog/python-vs-r/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5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b="1" dirty="0">
                <a:solidFill>
                  <a:schemeClr val="accent1"/>
                </a:solidFill>
              </a:rPr>
              <a:t>research questions </a:t>
            </a:r>
            <a:r>
              <a:rPr lang="en-US" dirty="0"/>
              <a:t>with </a:t>
            </a:r>
            <a:r>
              <a:rPr lang="en-US" b="1" dirty="0">
                <a:solidFill>
                  <a:schemeClr val="accent1"/>
                </a:solidFill>
              </a:rPr>
              <a:t>machine learning methods</a:t>
            </a:r>
          </a:p>
          <a:p>
            <a:endParaRPr lang="en-US" dirty="0"/>
          </a:p>
          <a:p>
            <a:r>
              <a:rPr lang="en-US" dirty="0"/>
              <a:t>Write, run, and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in Python that generates</a:t>
            </a:r>
            <a:r>
              <a:rPr lang="en-US" b="1" dirty="0">
                <a:solidFill>
                  <a:schemeClr val="accent1"/>
                </a:solidFill>
              </a:rPr>
              <a:t> meaningful metrics of “success”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2157</TotalTime>
  <Words>1251</Words>
  <Application>Microsoft Macintosh PowerPoint</Application>
  <PresentationFormat>Widescreen</PresentationFormat>
  <Paragraphs>181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Supervised learning</vt:lpstr>
      <vt:lpstr>Examples of Supervised Learning</vt:lpstr>
      <vt:lpstr>Generalization</vt:lpstr>
      <vt:lpstr>Unsupervised Learning</vt:lpstr>
      <vt:lpstr>Unsupervised Learning</vt:lpstr>
      <vt:lpstr>Unsupervised Learning</vt:lpstr>
      <vt:lpstr>Reinforcement Learning</vt:lpstr>
      <vt:lpstr>Features and targets</vt:lpstr>
      <vt:lpstr>Features and targets</vt:lpstr>
      <vt:lpstr>Model selection</vt:lpstr>
      <vt:lpstr>No free lunch theorem</vt:lpstr>
      <vt:lpstr>Start with your task + data</vt:lpstr>
      <vt:lpstr>Start with your task + data</vt:lpstr>
      <vt:lpstr>Model selection (&amp; “no free lunch” theorem)</vt:lpstr>
      <vt:lpstr>Model selection (&amp; “no free lunch” theorem)</vt:lpstr>
      <vt:lpstr>Supervised classification models for today</vt:lpstr>
      <vt:lpstr>PowerPoint Presentation</vt:lpstr>
      <vt:lpstr>Turn to your neighbors</vt:lpstr>
      <vt:lpstr>Other kinds of learning</vt:lpstr>
      <vt:lpstr>The full spectrum</vt:lpstr>
      <vt:lpstr>For today</vt:lpstr>
      <vt:lpstr>For today</vt:lpstr>
      <vt:lpstr>PowerPoint Presentation</vt:lpstr>
      <vt:lpstr>Communicating Results</vt:lpstr>
      <vt:lpstr>“Big Data and Machine Learning in Health Care” (2018)</vt:lpstr>
      <vt:lpstr>A quick note on R vs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120</cp:revision>
  <dcterms:created xsi:type="dcterms:W3CDTF">2019-10-28T15:51:40Z</dcterms:created>
  <dcterms:modified xsi:type="dcterms:W3CDTF">2019-12-09T17:52:20Z</dcterms:modified>
</cp:coreProperties>
</file>